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78" r:id="rId10"/>
    <p:sldId id="263" r:id="rId11"/>
    <p:sldId id="264" r:id="rId12"/>
    <p:sldId id="265" r:id="rId13"/>
    <p:sldId id="280" r:id="rId14"/>
    <p:sldId id="281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1556E5-F262-4531-849D-339D3F97D3B6}">
  <a:tblStyle styleId="{F01556E5-F262-4531-849D-339D3F97D3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 dirty="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 dirty="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-AU" sz="1600" dirty="0"/>
              <a:t>Prepared By:</a:t>
            </a:r>
            <a:r>
              <a:rPr lang="en" sz="1600" dirty="0"/>
              <a:t> Sihanu Subasingha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Exploitation: </a:t>
            </a:r>
            <a:r>
              <a:rPr lang="en-US" sz="2000" dirty="0"/>
              <a:t>Exposure of Information Through Directory Listing</a:t>
            </a:r>
            <a:endParaRPr sz="2000"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Forefox Browser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Basic reconnaissance was done by browsing directories and viewing files.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Some files have note referring </a:t>
            </a: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company_folders/secret_folder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Further admin for the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secret_folder </a:t>
            </a: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was found as Ashton</a:t>
            </a: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D307588-0E50-4704-9A7E-3D02D2C48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69" y="1647078"/>
            <a:ext cx="2362206" cy="134368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671E73-8F0B-4279-8F21-A944EC2A2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080" y="3215707"/>
            <a:ext cx="2952769" cy="1343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sz="2400" i="0" dirty="0">
                <a:latin typeface="Roboto"/>
                <a:ea typeface="Roboto"/>
                <a:cs typeface="Roboto"/>
                <a:sym typeface="Roboto"/>
              </a:rPr>
              <a:t>Absolute Path Traversal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Firefox Browser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ecret_folder was found and noticed that it was password protected.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85BF0A-07CD-4403-B89D-6C8781A7A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74" y="1856595"/>
            <a:ext cx="2380443" cy="11652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Exploitation: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Simple usernames and weak passwords/hashes and No-account lookout for brute force</a:t>
            </a:r>
            <a:endParaRPr sz="1600"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Hydra brute force dictionary attack was preformed to crack password to secret_folder. Rockyou.txt word-list was used for this attack.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Password for secret_folder was found as </a:t>
            </a: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leopoldo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Access to secret_folder was gained.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File containing login instruction and hash password to /webdav server was found.  </a:t>
            </a: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041C604-3663-4C8D-925E-E9940BCB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7" y="1574856"/>
            <a:ext cx="2131470" cy="558108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8A6E9D-FEBD-4020-A317-56FB89BB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175" y="3894719"/>
            <a:ext cx="2360040" cy="82546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7CCE04-2D7F-4083-AEA1-F67C22636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728" y="2132964"/>
            <a:ext cx="2943527" cy="99404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79D95E-0183-411C-AA25-8A72F3B9F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272" y="2959159"/>
            <a:ext cx="2243619" cy="9634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80514C0-CE0E-443B-8CEF-A69CDE9BBC9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Google Shape;1112;p62">
            <a:extLst>
              <a:ext uri="{FF2B5EF4-FFF2-40B4-BE49-F238E27FC236}">
                <a16:creationId xmlns:a16="http://schemas.microsoft.com/office/drawing/2014/main" id="{6D3ED975-DFF2-46DC-B320-6603AC4ED4DA}"/>
              </a:ext>
            </a:extLst>
          </p:cNvPr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113;p62">
            <a:extLst>
              <a:ext uri="{FF2B5EF4-FFF2-40B4-BE49-F238E27FC236}">
                <a16:creationId xmlns:a16="http://schemas.microsoft.com/office/drawing/2014/main" id="{782C497B-CDA3-4ECA-BF8B-020098647EB3}"/>
              </a:ext>
            </a:extLst>
          </p:cNvPr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Msfvenom to create custom payload in kali.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Cadaver command line to gain access to /webdav and upload custom payload.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120;p62">
            <a:extLst>
              <a:ext uri="{FF2B5EF4-FFF2-40B4-BE49-F238E27FC236}">
                <a16:creationId xmlns:a16="http://schemas.microsoft.com/office/drawing/2014/main" id="{63B62BB2-349E-40E3-93EA-DBB0D323D4F7}"/>
              </a:ext>
            </a:extLst>
          </p:cNvPr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121;p62">
            <a:extLst>
              <a:ext uri="{FF2B5EF4-FFF2-40B4-BE49-F238E27FC236}">
                <a16:creationId xmlns:a16="http://schemas.microsoft.com/office/drawing/2014/main" id="{1CD33AA7-75DE-46CC-B327-EF8FE432B79B}"/>
              </a:ext>
            </a:extLst>
          </p:cNvPr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Custom payload was created.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Shell access to /webdav was gained through cadaver.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Malicious file called connect.php was uploaded to /webdav as custom payload.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" name="Google Shape;1135;p63">
            <a:extLst>
              <a:ext uri="{FF2B5EF4-FFF2-40B4-BE49-F238E27FC236}">
                <a16:creationId xmlns:a16="http://schemas.microsoft.com/office/drawing/2014/main" id="{BF40A44C-B642-4CA7-B382-43839EE0CD9D}"/>
              </a:ext>
            </a:extLst>
          </p:cNvPr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" name="Google Shape;1136;p63">
              <a:extLst>
                <a:ext uri="{FF2B5EF4-FFF2-40B4-BE49-F238E27FC236}">
                  <a16:creationId xmlns:a16="http://schemas.microsoft.com/office/drawing/2014/main" id="{2C7F13D5-C783-47C2-9744-A78A3313FEB0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" name="Google Shape;1137;p63">
              <a:extLst>
                <a:ext uri="{FF2B5EF4-FFF2-40B4-BE49-F238E27FC236}">
                  <a16:creationId xmlns:a16="http://schemas.microsoft.com/office/drawing/2014/main" id="{BC27E711-8DC2-46D3-8873-5D6155183C56}"/>
                </a:ext>
              </a:extLst>
            </p:cNvPr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138;p63">
            <a:extLst>
              <a:ext uri="{FF2B5EF4-FFF2-40B4-BE49-F238E27FC236}">
                <a16:creationId xmlns:a16="http://schemas.microsoft.com/office/drawing/2014/main" id="{4153E867-2B8C-4FAF-A104-3EB8755979C2}"/>
              </a:ext>
            </a:extLst>
          </p:cNvPr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5" name="Google Shape;1139;p63">
              <a:extLst>
                <a:ext uri="{FF2B5EF4-FFF2-40B4-BE49-F238E27FC236}">
                  <a16:creationId xmlns:a16="http://schemas.microsoft.com/office/drawing/2014/main" id="{17E0A943-E708-4120-8337-337D3D1BB801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" name="Google Shape;1140;p63">
              <a:extLst>
                <a:ext uri="{FF2B5EF4-FFF2-40B4-BE49-F238E27FC236}">
                  <a16:creationId xmlns:a16="http://schemas.microsoft.com/office/drawing/2014/main" id="{3805D9F7-4124-4209-9480-C40AB4473651}"/>
                </a:ext>
              </a:extLst>
            </p:cNvPr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1143;p63">
            <a:extLst>
              <a:ext uri="{FF2B5EF4-FFF2-40B4-BE49-F238E27FC236}">
                <a16:creationId xmlns:a16="http://schemas.microsoft.com/office/drawing/2014/main" id="{6C49E379-D070-46AF-8594-81FFA2697509}"/>
              </a:ext>
            </a:extLst>
          </p:cNvPr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8" name="Google Shape;1144;p63">
              <a:extLst>
                <a:ext uri="{FF2B5EF4-FFF2-40B4-BE49-F238E27FC236}">
                  <a16:creationId xmlns:a16="http://schemas.microsoft.com/office/drawing/2014/main" id="{94021406-4048-4384-9B87-1D68B26FB13E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" name="Google Shape;1145;p63">
              <a:extLst>
                <a:ext uri="{FF2B5EF4-FFF2-40B4-BE49-F238E27FC236}">
                  <a16:creationId xmlns:a16="http://schemas.microsoft.com/office/drawing/2014/main" id="{A27F46B5-8BA4-43B3-8EA3-F082F8E5C6FE}"/>
                </a:ext>
              </a:extLst>
            </p:cNvPr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1110;p62">
            <a:extLst>
              <a:ext uri="{FF2B5EF4-FFF2-40B4-BE49-F238E27FC236}">
                <a16:creationId xmlns:a16="http://schemas.microsoft.com/office/drawing/2014/main" id="{14B615F2-0B86-4641-B813-A33B4F52B2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sz="2400" i="0" dirty="0">
                <a:latin typeface="Roboto"/>
                <a:ea typeface="Roboto"/>
                <a:cs typeface="Roboto"/>
                <a:sym typeface="Roboto"/>
              </a:rPr>
              <a:t>webdav </a:t>
            </a:r>
            <a:r>
              <a:rPr lang="en" sz="2400" dirty="0">
                <a:latin typeface="Roboto" panose="02000000000000000000" pitchFamily="2" charset="0"/>
                <a:ea typeface="Roboto" panose="02000000000000000000" pitchFamily="2" charset="0"/>
              </a:rPr>
              <a:t>Vulnerability</a:t>
            </a:r>
            <a:r>
              <a:rPr lang="en-US" sz="2400" i="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Picture 2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3E01F09-EA15-495C-B006-A675D25E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08" y="3682562"/>
            <a:ext cx="2583403" cy="1142142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ED3264-F870-48D4-9F76-8E627341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08" y="2551407"/>
            <a:ext cx="2647706" cy="1031455"/>
          </a:xfrm>
          <a:prstGeom prst="rect">
            <a:avLst/>
          </a:prstGeom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EE9F99-B79B-4840-86A2-E261AA83E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904" y="1419074"/>
            <a:ext cx="2124074" cy="10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681B85-0E84-454A-B63F-D0785FEB18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Google Shape;1112;p62">
            <a:extLst>
              <a:ext uri="{FF2B5EF4-FFF2-40B4-BE49-F238E27FC236}">
                <a16:creationId xmlns:a16="http://schemas.microsoft.com/office/drawing/2014/main" id="{4F818134-504D-4F84-B137-914903DC22A5}"/>
              </a:ext>
            </a:extLst>
          </p:cNvPr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113;p62">
            <a:extLst>
              <a:ext uri="{FF2B5EF4-FFF2-40B4-BE49-F238E27FC236}">
                <a16:creationId xmlns:a16="http://schemas.microsoft.com/office/drawing/2014/main" id="{C9B6B3CA-35BC-4F18-93AF-212D02B08DB8}"/>
              </a:ext>
            </a:extLst>
          </p:cNvPr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Meterpreter: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msfconsole in kali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Firefox Browser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Shell command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1114;p62">
            <a:extLst>
              <a:ext uri="{FF2B5EF4-FFF2-40B4-BE49-F238E27FC236}">
                <a16:creationId xmlns:a16="http://schemas.microsoft.com/office/drawing/2014/main" id="{8F5BCA9D-ED01-490B-AC98-0D601258172E}"/>
              </a:ext>
            </a:extLst>
          </p:cNvPr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9" name="Google Shape;1115;p62">
              <a:extLst>
                <a:ext uri="{FF2B5EF4-FFF2-40B4-BE49-F238E27FC236}">
                  <a16:creationId xmlns:a16="http://schemas.microsoft.com/office/drawing/2014/main" id="{FA6EEFE8-57F9-4D01-8798-A5DBBA37CF38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" name="Google Shape;1116;p62">
              <a:extLst>
                <a:ext uri="{FF2B5EF4-FFF2-40B4-BE49-F238E27FC236}">
                  <a16:creationId xmlns:a16="http://schemas.microsoft.com/office/drawing/2014/main" id="{8E5BCC17-5900-4B31-944F-7129867B1493}"/>
                </a:ext>
              </a:extLst>
            </p:cNvPr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" name="Google Shape;1117;p62">
            <a:extLst>
              <a:ext uri="{FF2B5EF4-FFF2-40B4-BE49-F238E27FC236}">
                <a16:creationId xmlns:a16="http://schemas.microsoft.com/office/drawing/2014/main" id="{73648527-EB8A-41CF-9F82-03C6EB5E250B}"/>
              </a:ext>
            </a:extLst>
          </p:cNvPr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" name="Google Shape;1118;p62">
              <a:extLst>
                <a:ext uri="{FF2B5EF4-FFF2-40B4-BE49-F238E27FC236}">
                  <a16:creationId xmlns:a16="http://schemas.microsoft.com/office/drawing/2014/main" id="{451E2B9C-A1BC-4A13-AB77-B2E5737B3F67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" name="Google Shape;1119;p62">
              <a:extLst>
                <a:ext uri="{FF2B5EF4-FFF2-40B4-BE49-F238E27FC236}">
                  <a16:creationId xmlns:a16="http://schemas.microsoft.com/office/drawing/2014/main" id="{124D0558-A519-45F2-9310-CF5E24915843}"/>
                </a:ext>
              </a:extLst>
            </p:cNvPr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Google Shape;1120;p62">
            <a:extLst>
              <a:ext uri="{FF2B5EF4-FFF2-40B4-BE49-F238E27FC236}">
                <a16:creationId xmlns:a16="http://schemas.microsoft.com/office/drawing/2014/main" id="{355174DD-E0EA-4135-9485-A3A96A6D5CFA}"/>
              </a:ext>
            </a:extLst>
          </p:cNvPr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121;p62">
            <a:extLst>
              <a:ext uri="{FF2B5EF4-FFF2-40B4-BE49-F238E27FC236}">
                <a16:creationId xmlns:a16="http://schemas.microsoft.com/office/drawing/2014/main" id="{65FFFB2E-0615-4F44-A027-BE14F063637F}"/>
              </a:ext>
            </a:extLst>
          </p:cNvPr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Remote backdoor shell session for capstone server was achieved.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Access to directories of server gained.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Flag.txt was found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" name="Google Shape;1122;p62">
            <a:extLst>
              <a:ext uri="{FF2B5EF4-FFF2-40B4-BE49-F238E27FC236}">
                <a16:creationId xmlns:a16="http://schemas.microsoft.com/office/drawing/2014/main" id="{8870925F-1813-4627-9372-AA72A07BEDC1}"/>
              </a:ext>
            </a:extLst>
          </p:cNvPr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7" name="Google Shape;1123;p62">
              <a:extLst>
                <a:ext uri="{FF2B5EF4-FFF2-40B4-BE49-F238E27FC236}">
                  <a16:creationId xmlns:a16="http://schemas.microsoft.com/office/drawing/2014/main" id="{DD4F72BE-BC82-4036-8FB1-754892A3F75D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" name="Google Shape;1124;p62">
              <a:extLst>
                <a:ext uri="{FF2B5EF4-FFF2-40B4-BE49-F238E27FC236}">
                  <a16:creationId xmlns:a16="http://schemas.microsoft.com/office/drawing/2014/main" id="{DECD9F22-33CB-4B65-97AA-B9E60D8981F4}"/>
                </a:ext>
              </a:extLst>
            </p:cNvPr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1110;p62">
            <a:extLst>
              <a:ext uri="{FF2B5EF4-FFF2-40B4-BE49-F238E27FC236}">
                <a16:creationId xmlns:a16="http://schemas.microsoft.com/office/drawing/2014/main" id="{91454BFC-6ACD-4E12-8150-8F78CF1F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AU" sz="2400" dirty="0"/>
              <a:t>Reverse Shell Backdoor deployment</a:t>
            </a:r>
            <a:br>
              <a:rPr lang="en-AU" sz="2400" b="1" dirty="0"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72545F8-2994-49F2-AC6B-82BD3461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1" y="1492545"/>
            <a:ext cx="2950175" cy="636746"/>
          </a:xfrm>
          <a:prstGeom prst="rect">
            <a:avLst/>
          </a:prstGeom>
        </p:spPr>
      </p:pic>
      <p:pic>
        <p:nvPicPr>
          <p:cNvPr id="24" name="Picture 2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BA26B2-59BC-4948-B7E1-C525759D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25" y="2571750"/>
            <a:ext cx="2736090" cy="1085850"/>
          </a:xfrm>
          <a:prstGeom prst="rect">
            <a:avLst/>
          </a:prstGeom>
        </p:spPr>
      </p:pic>
      <p:pic>
        <p:nvPicPr>
          <p:cNvPr id="26" name="Picture 25" descr="Shape, rectangle&#10;&#10;Description automatically generated">
            <a:extLst>
              <a:ext uri="{FF2B5EF4-FFF2-40B4-BE49-F238E27FC236}">
                <a16:creationId xmlns:a16="http://schemas.microsoft.com/office/drawing/2014/main" id="{6AC68F89-98B9-415E-B2B7-323E57A95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24" y="3792380"/>
            <a:ext cx="2747779" cy="6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15</a:t>
            </a:fld>
            <a:endParaRPr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213725" y="675975"/>
            <a:ext cx="84093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/>
              <a:t>P</a:t>
            </a:r>
            <a:r>
              <a:rPr lang="en" sz="1200" dirty="0"/>
              <a:t>ort scan occurs on 6</a:t>
            </a:r>
            <a:r>
              <a:rPr lang="en" sz="1200" baseline="30000" dirty="0"/>
              <a:t>th</a:t>
            </a:r>
            <a:r>
              <a:rPr lang="en" sz="1200" dirty="0"/>
              <a:t> of July 2021 at 08:59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/>
              <a:t>4004 P</a:t>
            </a:r>
            <a:r>
              <a:rPr lang="en" sz="1200" dirty="0"/>
              <a:t>ackets were sent from which IP 192.168.1.90 kali machine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/>
              <a:t>L</a:t>
            </a:r>
            <a:r>
              <a:rPr lang="en" sz="1200" dirty="0"/>
              <a:t>arge number of packets were sent from source to target during short period and single source port, 49063 sent packets to different destination ports as in figure. </a:t>
            </a:r>
            <a:r>
              <a:rPr lang="en-AU" sz="1200" dirty="0"/>
              <a:t>T</a:t>
            </a:r>
            <a:r>
              <a:rPr lang="en" sz="1200" dirty="0"/>
              <a:t>his indicates that this was a port scan.</a:t>
            </a:r>
            <a:endParaRPr sz="1200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4CE49E-DFB5-4CC6-A140-416EB780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1" y="1462936"/>
            <a:ext cx="5522120" cy="33413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285650" y="741300"/>
            <a:ext cx="91686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/>
              <a:t>T</a:t>
            </a:r>
            <a:r>
              <a:rPr lang="en" sz="1200" dirty="0"/>
              <a:t>he request occur at 6</a:t>
            </a:r>
            <a:r>
              <a:rPr lang="en" sz="1200" baseline="30000" dirty="0"/>
              <a:t>th</a:t>
            </a:r>
            <a:r>
              <a:rPr lang="en" sz="1200" dirty="0"/>
              <a:t> of july 2021 at 09:25:55 and 226.847 requests were made.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/>
              <a:t>T</a:t>
            </a:r>
            <a:r>
              <a:rPr lang="en" sz="1200" dirty="0"/>
              <a:t>he file requested was connect_to_corp_server and it contain intruction to login for /webdav.</a:t>
            </a:r>
            <a:endParaRPr sz="12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7AAFF-BFB0-4012-BA2D-6BE141AD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5" y="1392154"/>
            <a:ext cx="3204985" cy="2094692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666ED0-4B31-4ADE-B88D-B5929BE20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9864"/>
            <a:ext cx="4707731" cy="162806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322014-C357-43C2-9609-0B47CE23CD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4" t="12398" r="-1664" b="19109"/>
          <a:stretch/>
        </p:blipFill>
        <p:spPr>
          <a:xfrm>
            <a:off x="4869950" y="3486846"/>
            <a:ext cx="3486452" cy="1335405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9FADAF-8DDD-436B-8B3C-2C273E6CC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415" y="1186521"/>
            <a:ext cx="5289746" cy="20461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418970" y="741300"/>
            <a:ext cx="90869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16,089 requests were made in the attack?.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226.825 requests had been made before the attacker discovered the password.</a:t>
            </a:r>
            <a:endParaRPr sz="1200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EB1478-A013-45AE-8FC3-E9243643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3" y="1285419"/>
            <a:ext cx="4679155" cy="1828399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F2BD89-23A1-4684-83E9-78995DA47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993" y="1285419"/>
            <a:ext cx="4440001" cy="177210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967E113-BA4B-49B6-9CC9-468936E2E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669" y="3113818"/>
            <a:ext cx="3771900" cy="17721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7350" y="741300"/>
            <a:ext cx="90869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23 requests were made to /webdav directory.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Connect.php (mallisious payload) and passwd.dav files were requested.</a:t>
            </a:r>
            <a:endParaRPr sz="1200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D60DACF-7573-4C9F-A188-AF138707D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99" y="2431507"/>
            <a:ext cx="4748981" cy="2485143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B4374D-AC27-48A4-A437-9FD6CE081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820" y="1326409"/>
            <a:ext cx="3517490" cy="19034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 dirty="0"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7" name="Google Shape;1027;p55"/>
          <p:cNvSpPr/>
          <p:nvPr/>
        </p:nvSpPr>
        <p:spPr>
          <a:xfrm>
            <a:off x="1349005" y="12358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66069" y="1232384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16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63725" y="2023896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16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63725" y="2839636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16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63725" y="3631283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16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24600" y="125504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49005" y="2009137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042" name="Google Shape;1042;p55"/>
          <p:cNvSpPr/>
          <p:nvPr/>
        </p:nvSpPr>
        <p:spPr>
          <a:xfrm>
            <a:off x="1349005" y="281721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043" name="Google Shape;1043;p55"/>
          <p:cNvSpPr/>
          <p:nvPr/>
        </p:nvSpPr>
        <p:spPr>
          <a:xfrm>
            <a:off x="1349005" y="360711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4" name="Google Shape;1044;p55"/>
          <p:cNvSpPr txBox="1"/>
          <p:nvPr/>
        </p:nvSpPr>
        <p:spPr>
          <a:xfrm>
            <a:off x="-24600" y="202459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0" y="283760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24600" y="3610051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20</a:t>
            </a:fld>
            <a:endParaRPr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 dirty="0"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Normally Port scanning perform through single port of an IP.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It  is quick and noisy process which execute more than thousand of requests per few seconds.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Recommended threshold is 20 per second per given IP.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400" dirty="0"/>
              <a:t>W</a:t>
            </a:r>
            <a:r>
              <a:rPr lang="en" sz="1400" dirty="0"/>
              <a:t>hitelist required I</a:t>
            </a:r>
            <a:r>
              <a:rPr lang="en-AU" sz="1400" dirty="0"/>
              <a:t>Ps and block/delay/forward unauthorised port scanning through firewall</a:t>
            </a:r>
            <a:r>
              <a:rPr lang="en" sz="1400" dirty="0"/>
              <a:t>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400" dirty="0"/>
              <a:t>C</a:t>
            </a:r>
            <a:r>
              <a:rPr lang="en" sz="1400" dirty="0"/>
              <a:t>lose all other ports except 80 and 443 if required. </a:t>
            </a:r>
            <a:r>
              <a:rPr lang="en-AU" sz="1400" dirty="0"/>
              <a:t>Regular u</a:t>
            </a:r>
            <a:r>
              <a:rPr lang="en" sz="1400" dirty="0"/>
              <a:t>pdate services running in open ports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 Utilize IDS/SIEM system generate logs, reports and allert in case of attack.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 dirty="0"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Secret_folder</a:t>
            </a:r>
            <a:r>
              <a:rPr lang="en-US" sz="1400" dirty="0"/>
              <a:t> should only have access authorized personals.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If </a:t>
            </a:r>
            <a:r>
              <a:rPr lang="en-US" sz="1400" dirty="0" err="1"/>
              <a:t>unauothorized</a:t>
            </a:r>
            <a:r>
              <a:rPr lang="en-US" sz="1400" dirty="0"/>
              <a:t> IP try to get access to </a:t>
            </a:r>
            <a:r>
              <a:rPr lang="en-US" sz="1400" dirty="0" err="1"/>
              <a:t>secret_folder</a:t>
            </a:r>
            <a:r>
              <a:rPr lang="en-US" sz="1400" dirty="0"/>
              <a:t> an alert should be generated.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Recommended threshold for unauthorized IP is 0. Any attempt more than 0 should be forbid.</a:t>
            </a:r>
          </a:p>
          <a:p>
            <a:r>
              <a:rPr lang="en-US" sz="1400" dirty="0"/>
              <a:t>Recommended threshold for authorized IP can be set to 5 failed login per minute.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Create firewall rules to whitelist authorized users and IPs to access </a:t>
            </a:r>
            <a:r>
              <a:rPr lang="en-US" sz="1400" dirty="0" err="1"/>
              <a:t>secret_folder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Enable multifactor authentication for login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Disable directory listing and path traversal.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Utilize IDS/SIEM system generate logs, reports and alert for unauthorized access and failed logins.</a:t>
            </a:r>
          </a:p>
          <a:p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 dirty="0"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During brute force attack large number of requests were made to </a:t>
            </a:r>
            <a:r>
              <a:rPr lang="en-US" sz="1400" dirty="0" err="1"/>
              <a:t>secret_folder</a:t>
            </a:r>
            <a:r>
              <a:rPr lang="en-US" sz="1400" dirty="0"/>
              <a:t> in web server.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During hydra attack user agent was Mozilla/4.0(Hydra)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Http response code for unsuccessful login is 401 and successful login is 200 or 301.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Threshold for brute force attack can be set as 10 failed login per second from Mozilla/4.0(Hydra) for </a:t>
            </a:r>
            <a:r>
              <a:rPr lang="en-US" sz="1400" dirty="0" err="1"/>
              <a:t>secret_folder</a:t>
            </a:r>
            <a:r>
              <a:rPr lang="en-US" sz="1400" dirty="0"/>
              <a:t>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Implement strong password policy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 complex usernames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Enable multifactor authentication for login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Account lockout for failed login than threshold level.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Limit the traffic to black brute force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Utilize IDS/SIEM system generate logs, reports and alert for unauthorized access and failed logins.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 dirty="0"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Webdav</a:t>
            </a:r>
            <a:r>
              <a:rPr lang="en-US" sz="1400" dirty="0"/>
              <a:t>/ should only have access authorized personals.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If </a:t>
            </a:r>
            <a:r>
              <a:rPr lang="en-US" sz="1400" dirty="0" err="1"/>
              <a:t>unauothorized</a:t>
            </a:r>
            <a:r>
              <a:rPr lang="en-US" sz="1400" dirty="0"/>
              <a:t> IP try to get access to </a:t>
            </a:r>
            <a:r>
              <a:rPr lang="en-US" sz="1400" dirty="0" err="1"/>
              <a:t>webdav</a:t>
            </a:r>
            <a:r>
              <a:rPr lang="en-US" sz="1400" dirty="0"/>
              <a:t>/ an alert should be generated.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Recommended threshold for unauthorized IP is 0. Any attempt more than 0 should be forbid.</a:t>
            </a:r>
          </a:p>
          <a:p>
            <a:r>
              <a:rPr lang="en-US" sz="1400" dirty="0"/>
              <a:t>Recommended threshold for authorized IP can be set to 5 failed login per minute.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Create firewall rules to whitelist authorized users and IPs to access </a:t>
            </a:r>
            <a:r>
              <a:rPr lang="en-US" sz="1400" dirty="0" err="1"/>
              <a:t>webdav</a:t>
            </a:r>
            <a:r>
              <a:rPr lang="en-US" sz="1400" dirty="0"/>
              <a:t>/.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Enable multifactor authentication for login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Disable path traversal.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Use a salt when storing hashed passwords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</a:rPr>
              <a:t>Upgrade </a:t>
            </a:r>
            <a:r>
              <a:rPr lang="en-US" sz="1400" dirty="0" err="1">
                <a:latin typeface="Roboto" panose="02000000000000000000" pitchFamily="2" charset="0"/>
              </a:rPr>
              <a:t>webdav</a:t>
            </a:r>
            <a:r>
              <a:rPr lang="en-US" sz="1400" dirty="0">
                <a:latin typeface="Roboto" panose="02000000000000000000" pitchFamily="2" charset="0"/>
              </a:rPr>
              <a:t> server </a:t>
            </a:r>
            <a:r>
              <a:rPr lang="en-US" sz="1400" dirty="0" err="1">
                <a:latin typeface="Roboto" panose="02000000000000000000" pitchFamily="2" charset="0"/>
              </a:rPr>
              <a:t>regulary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Utilize IDS/SIEM system generate logs, reports and alert for unauthorized access and failed logins.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 dirty="0"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During attack php file was uploaded to /</a:t>
            </a:r>
            <a:r>
              <a:rPr lang="en-US" sz="1400" dirty="0" err="1"/>
              <a:t>webdav</a:t>
            </a:r>
            <a:r>
              <a:rPr lang="en-US" sz="1400" dirty="0"/>
              <a:t> server.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File uploading to /</a:t>
            </a:r>
            <a:r>
              <a:rPr lang="en-US" sz="1400" dirty="0" err="1"/>
              <a:t>webdav</a:t>
            </a:r>
            <a:r>
              <a:rPr lang="en-US" sz="1400" dirty="0"/>
              <a:t> should only done by authorized Ips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400" dirty="0"/>
              <a:t>Recommended threshold of unauthorized file uploading to /</a:t>
            </a:r>
            <a:r>
              <a:rPr lang="en-US" sz="1400" dirty="0" err="1"/>
              <a:t>webdav</a:t>
            </a:r>
            <a:r>
              <a:rPr lang="en-US" sz="1400" dirty="0"/>
              <a:t> should be 0.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400" dirty="0"/>
              <a:t>Further it is recommended to generate alerts when traffic generate between server and external IP except port 80 of server.</a:t>
            </a: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 </a:t>
            </a:r>
            <a:r>
              <a:rPr lang="en-AU" sz="1400" dirty="0"/>
              <a:t>whitelisting</a:t>
            </a:r>
            <a:r>
              <a:rPr lang="en" sz="1400" dirty="0"/>
              <a:t> authorized I</a:t>
            </a:r>
            <a:r>
              <a:rPr lang="en-AU" sz="1400" dirty="0"/>
              <a:t>Ps to upload files in /</a:t>
            </a:r>
            <a:r>
              <a:rPr lang="en-AU" sz="1400" dirty="0" err="1"/>
              <a:t>webdav</a:t>
            </a:r>
            <a:r>
              <a:rPr lang="en-AU" sz="1400" dirty="0"/>
              <a:t> server using firewall rules.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400" dirty="0"/>
              <a:t>Restrict uploading files with extension of .php, .exe, </a:t>
            </a:r>
            <a:r>
              <a:rPr lang="fr-FR" sz="1400" dirty="0"/>
              <a:t>.bat, .exe, .</a:t>
            </a:r>
            <a:r>
              <a:rPr lang="fr-FR" sz="1400" dirty="0" err="1"/>
              <a:t>vbs</a:t>
            </a:r>
            <a:r>
              <a:rPr lang="fr-FR" sz="1400" dirty="0"/>
              <a:t> or .pif, 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/>
              <a:t>Setup antivirus/antimalware to scan files </a:t>
            </a:r>
            <a:r>
              <a:rPr lang="fr-FR" sz="1400" dirty="0" err="1"/>
              <a:t>being</a:t>
            </a:r>
            <a:r>
              <a:rPr lang="fr-FR" sz="1400" dirty="0"/>
              <a:t> </a:t>
            </a:r>
            <a:r>
              <a:rPr lang="fr-FR" sz="1400" dirty="0" err="1"/>
              <a:t>uploaded</a:t>
            </a:r>
            <a:r>
              <a:rPr lang="fr-F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Utilize IDS/SIEM system generate logs, reports and alert for unauthorized file uploading or traffic with external IPs other than port 80..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 dirty="0"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2550" y="828675"/>
            <a:ext cx="1814100" cy="4033687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r>
              <a:rPr lang="en-AU" dirty="0"/>
              <a:t>ML-REFVM-684427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Elk-VM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Capstone-VM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 dirty="0"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5D578C8-5808-4938-A2C1-EF285FEA1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6" y="1084136"/>
            <a:ext cx="6672757" cy="36111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 dirty="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 dirty="0"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3805264320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{F01556E5-F262-4531-849D-339D3F97D3B6}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 based host machine with Hyper-v natswitch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machine/Penetration testing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server/SIEM system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Capstione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00F4764-82E0-44A5-A144-6B77FF660CC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AU" dirty="0"/>
          </a:p>
        </p:txBody>
      </p:sp>
      <p:graphicFrame>
        <p:nvGraphicFramePr>
          <p:cNvPr id="6" name="Google Shape;1084;p60">
            <a:extLst>
              <a:ext uri="{FF2B5EF4-FFF2-40B4-BE49-F238E27FC236}">
                <a16:creationId xmlns:a16="http://schemas.microsoft.com/office/drawing/2014/main" id="{31362BCE-0811-489E-B4A5-186531FFB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216910"/>
              </p:ext>
            </p:extLst>
          </p:nvPr>
        </p:nvGraphicFramePr>
        <p:xfrm>
          <a:off x="390737" y="1227420"/>
          <a:ext cx="8362525" cy="2993595"/>
        </p:xfrm>
        <a:graphic>
          <a:graphicData uri="http://schemas.openxmlformats.org/drawingml/2006/table">
            <a:tbl>
              <a:tblPr>
                <a:noFill/>
                <a:tableStyleId>{F01556E5-F262-4531-849D-339D3F97D3B6}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 of Information Through Directory Listing: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CWE-548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enable viewing directories and files to gather information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view directories and files in capstone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Absolute Path Traversal: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CWE-36</a:t>
                      </a:r>
                      <a:endParaRPr sz="1200" b="1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enable user to browse through directories capstone web server. Most importantly hidden folders to public can be found as well 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locate </a:t>
                      </a: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/company_folders/secret_folder/ even though it is not in directory listing. So attacker can access to directory contents which reveal sensitive information such as admin of secret_folder is Ashton, ryan’s password hash and how to navigate to /webdav server.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8240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959269-3136-4212-B512-FD5F2DB8CD0D}"/>
              </a:ext>
            </a:extLst>
          </p:cNvPr>
          <p:cNvSpPr txBox="1"/>
          <p:nvPr/>
        </p:nvSpPr>
        <p:spPr>
          <a:xfrm>
            <a:off x="390736" y="704200"/>
            <a:ext cx="8362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lang="en-US" sz="1800" dirty="0"/>
          </a:p>
        </p:txBody>
      </p:sp>
      <p:sp>
        <p:nvSpPr>
          <p:cNvPr id="8" name="Google Shape;1081;p60">
            <a:extLst>
              <a:ext uri="{FF2B5EF4-FFF2-40B4-BE49-F238E27FC236}">
                <a16:creationId xmlns:a16="http://schemas.microsoft.com/office/drawing/2014/main" id="{7FCC16A2-F94B-49F4-80EB-B0C88F9CF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40181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 Assessment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57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40181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 Assessment</a:t>
            </a:r>
            <a:endParaRPr dirty="0"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716156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3748119326"/>
              </p:ext>
            </p:extLst>
          </p:nvPr>
        </p:nvGraphicFramePr>
        <p:xfrm>
          <a:off x="467150" y="1201900"/>
          <a:ext cx="8362525" cy="3725085"/>
        </p:xfrm>
        <a:graphic>
          <a:graphicData uri="http://schemas.openxmlformats.org/drawingml/2006/table">
            <a:tbl>
              <a:tblPr>
                <a:noFill/>
                <a:tableStyleId>{F01556E5-F262-4531-849D-339D3F97D3B6}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usernames and weak passwords requirement: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CWE-521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simple usernames like person’s first name or last name and using weak password with lack of password complexity 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easily guess the usernames and password could be easily cracked through brute force. Access to </a:t>
                      </a: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/secret_folder/  was gained easily through brute force by guessing ashton as username. Further user name for /webdav is ryan.  </a:t>
                      </a: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 password through brute force without any interruptions.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was done easily without any trouble. Account lockout policy was not implemented for failed login attempts.  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easily get access to </a:t>
                      </a: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/company_folders/secret_folder/ and view connect_to_corp_server file.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069777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a One-Way Hash without a Salt: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CWE-759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hashes can be easily cracked using Crack Station website or John the Ripper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tacker can cracked the hash for </a:t>
                      </a: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/webdav server and login to it.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5433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50ECC39-484E-47B9-891B-723E18BC764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AU" dirty="0"/>
          </a:p>
        </p:txBody>
      </p:sp>
      <p:graphicFrame>
        <p:nvGraphicFramePr>
          <p:cNvPr id="6" name="Google Shape;1084;p60">
            <a:extLst>
              <a:ext uri="{FF2B5EF4-FFF2-40B4-BE49-F238E27FC236}">
                <a16:creationId xmlns:a16="http://schemas.microsoft.com/office/drawing/2014/main" id="{279AF17E-06E8-4C08-B562-E163F0AE2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2653027"/>
              </p:ext>
            </p:extLst>
          </p:nvPr>
        </p:nvGraphicFramePr>
        <p:xfrm>
          <a:off x="390737" y="1227420"/>
          <a:ext cx="8362525" cy="2591950"/>
        </p:xfrm>
        <a:graphic>
          <a:graphicData uri="http://schemas.openxmlformats.org/drawingml/2006/table">
            <a:tbl>
              <a:tblPr>
                <a:noFill/>
                <a:tableStyleId>{F01556E5-F262-4531-849D-339D3F97D3B6}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Remote Code Execution Vulnerability: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CVE-2017-7269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Unrestricted Upload of File with Dangerous Type: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CWE-434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Shell access to webdav is enable and uploading of malicious script is not restricted.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 payload can be easily upload into /webdav server to exploit reverse shell attack.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824016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/>
                        <a:t>Reverse Shell Backdoor deployment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payload is successfully exploited, and persistent connection could be established.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backdoor shell access to capstone server can be obtained and affects to CIA triad. 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5129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85B11A-AD0D-425E-BAC8-1DE1F0271A97}"/>
              </a:ext>
            </a:extLst>
          </p:cNvPr>
          <p:cNvSpPr txBox="1"/>
          <p:nvPr/>
        </p:nvSpPr>
        <p:spPr>
          <a:xfrm>
            <a:off x="390736" y="704200"/>
            <a:ext cx="8362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B1B22-122D-4503-B8DE-1589C3FEDBDB}"/>
              </a:ext>
            </a:extLst>
          </p:cNvPr>
          <p:cNvSpPr txBox="1"/>
          <p:nvPr/>
        </p:nvSpPr>
        <p:spPr>
          <a:xfrm>
            <a:off x="498277" y="165591"/>
            <a:ext cx="4582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Vulnerability Assessment</a:t>
            </a:r>
            <a:endParaRPr lang="en-AU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20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1616</Words>
  <Application>Microsoft Office PowerPoint</Application>
  <PresentationFormat>On-screen Show (16:9)</PresentationFormat>
  <Paragraphs>247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Roboto Thin</vt:lpstr>
      <vt:lpstr>Roboto</vt:lpstr>
      <vt:lpstr>Roboto Black</vt:lpstr>
      <vt:lpstr>Roboto Medium</vt:lpstr>
      <vt:lpstr>Arial</vt:lpstr>
      <vt:lpstr>Roboto Light</vt:lpstr>
      <vt:lpstr>Simple Light</vt:lpstr>
      <vt:lpstr>Capstone Engagement Assessment, Analysis,  and Hardening of a Vulnerable System Prepared By: Sihanu Subasingha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</vt:lpstr>
      <vt:lpstr>PowerPoint Presentation</vt:lpstr>
      <vt:lpstr>Exploitation: Exposure of Information Through Directory Listing</vt:lpstr>
      <vt:lpstr>Exploitation: Absolute Path Traversal</vt:lpstr>
      <vt:lpstr>Exploitation: Simple usernames and weak passwords/hashes and No-account lookout for brute force</vt:lpstr>
      <vt:lpstr>Exploitation: webdav Vulnerability </vt:lpstr>
      <vt:lpstr>Exploitation: Reverse Shell Backdoor deployment 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 Prepared By: Sihanu Subasingha</dc:title>
  <cp:lastModifiedBy>sihanu subasinga</cp:lastModifiedBy>
  <cp:revision>66</cp:revision>
  <dcterms:modified xsi:type="dcterms:W3CDTF">2021-07-21T02:27:30Z</dcterms:modified>
</cp:coreProperties>
</file>